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25a56bc0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25a56bc0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25a56bc05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25a56bc05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25a56bc05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25a56bc05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25a56bc05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25a56bc05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25a56bc05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25a56bc05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25a56bc05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25a56bc0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25a56bc05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25a56bc05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25a56bc05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25a56bc05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25a56bc05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25a56bc05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25a56bc05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25a56bc05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25a56bc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25a56bc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25a56bc05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25a56bc05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25a56bc05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a25a56bc05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25a56bc05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25a56bc05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bf77fcf4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bf77fcf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25a56bc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25a56bc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25a56bc0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25a56bc0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25a56bc0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25a56bc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25a56bc0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25a56bc0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25a56bc0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25a56bc0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25a56bc0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25a56bc0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25a56bc0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25a56bc0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11.png"/><Relationship Id="rId7" Type="http://schemas.openxmlformats.org/officeDocument/2006/relationships/image" Target="../media/image39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80"/>
              <a:t>Membandingkan Algoritma</a:t>
            </a:r>
            <a:endParaRPr sz="35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80"/>
              <a:t>A* dan Dijkstra</a:t>
            </a:r>
            <a:endParaRPr sz="35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80"/>
              <a:t>Pada Peta</a:t>
            </a:r>
            <a:endParaRPr sz="35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80"/>
              <a:t>Berbasis Heksagonal </a:t>
            </a:r>
            <a:endParaRPr sz="35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Dijkstra</a:t>
            </a:r>
            <a:endParaRPr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Expand. Masukan ke himpunan </a:t>
            </a:r>
            <a:r>
              <a:rPr i="1" lang="en-GB" sz="1600"/>
              <a:t>frontier</a:t>
            </a:r>
            <a:r>
              <a:rPr lang="en-GB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Hitung heuristik (</a:t>
            </a:r>
            <a:r>
              <a:rPr i="1" lang="en-GB" sz="1600"/>
              <a:t>f-value</a:t>
            </a:r>
            <a:r>
              <a:rPr lang="en-GB" sz="1600"/>
              <a:t> = </a:t>
            </a:r>
            <a:r>
              <a:rPr i="1" lang="en-GB" sz="1600"/>
              <a:t>g-value</a:t>
            </a:r>
            <a:r>
              <a:rPr lang="en-GB" sz="1600"/>
              <a:t>) lalu inisialisasi.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Pilih simpul terbaik, dengan nilai </a:t>
            </a:r>
            <a:r>
              <a:rPr i="1" lang="en-GB" sz="1600"/>
              <a:t>f-value</a:t>
            </a:r>
            <a:r>
              <a:rPr lang="en-GB" sz="1600"/>
              <a:t> terendah. Masukan ke himpunan </a:t>
            </a:r>
            <a:r>
              <a:rPr i="1" lang="en-GB" sz="1600"/>
              <a:t>reached</a:t>
            </a:r>
            <a:r>
              <a:rPr lang="en-GB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Cek simpul pilihan apakah ditemukan. Terminasi jika ditemukan.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Ulang langkah 1-4.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Hasil terminasi ditelusuri kembali hingga ke node awal. Jika tidak ada hasil, maka pencarian jalur dikatakan gagal.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A-Bintang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88" y="227975"/>
            <a:ext cx="23812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63" y="227975"/>
            <a:ext cx="23812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837" y="328625"/>
            <a:ext cx="2180752" cy="21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538" y="2675725"/>
            <a:ext cx="2180752" cy="21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6814" y="2675725"/>
            <a:ext cx="2180752" cy="21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0713" y="2625400"/>
            <a:ext cx="2281001" cy="22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199" r="199" t="0"/>
          <a:stretch/>
        </p:blipFill>
        <p:spPr>
          <a:xfrm>
            <a:off x="912288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 rotWithShape="1">
          <a:blip r:embed="rId4">
            <a:alphaModFix/>
          </a:blip>
          <a:srcRect b="0" l="199" r="199" t="0"/>
          <a:stretch/>
        </p:blipFill>
        <p:spPr>
          <a:xfrm>
            <a:off x="3456563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 rotWithShape="1">
          <a:blip r:embed="rId5">
            <a:alphaModFix/>
          </a:blip>
          <a:srcRect b="0" l="199" r="199" t="0"/>
          <a:stretch/>
        </p:blipFill>
        <p:spPr>
          <a:xfrm>
            <a:off x="6000838" y="3286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6">
            <a:alphaModFix/>
          </a:blip>
          <a:srcRect b="0" l="199" r="199" t="0"/>
          <a:stretch/>
        </p:blipFill>
        <p:spPr>
          <a:xfrm>
            <a:off x="1012538" y="26757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7">
            <a:alphaModFix/>
          </a:blip>
          <a:srcRect b="0" l="199" r="199" t="0"/>
          <a:stretch/>
        </p:blipFill>
        <p:spPr>
          <a:xfrm>
            <a:off x="3556814" y="26757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8">
            <a:alphaModFix/>
          </a:blip>
          <a:srcRect b="0" l="199" r="199" t="0"/>
          <a:stretch/>
        </p:blipFill>
        <p:spPr>
          <a:xfrm>
            <a:off x="5950713" y="2625400"/>
            <a:ext cx="2281003" cy="229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0" l="199" r="199" t="0"/>
          <a:stretch/>
        </p:blipFill>
        <p:spPr>
          <a:xfrm>
            <a:off x="912288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 b="0" l="199" r="199" t="0"/>
          <a:stretch/>
        </p:blipFill>
        <p:spPr>
          <a:xfrm>
            <a:off x="3456563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5">
            <a:alphaModFix/>
          </a:blip>
          <a:srcRect b="0" l="199" r="199" t="0"/>
          <a:stretch/>
        </p:blipFill>
        <p:spPr>
          <a:xfrm>
            <a:off x="6000838" y="3286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6">
            <a:alphaModFix/>
          </a:blip>
          <a:srcRect b="0" l="199" r="199" t="0"/>
          <a:stretch/>
        </p:blipFill>
        <p:spPr>
          <a:xfrm>
            <a:off x="1012538" y="26757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7">
            <a:alphaModFix/>
          </a:blip>
          <a:srcRect b="0" l="199" r="199" t="0"/>
          <a:stretch/>
        </p:blipFill>
        <p:spPr>
          <a:xfrm>
            <a:off x="3556814" y="26757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8">
            <a:alphaModFix/>
          </a:blip>
          <a:srcRect b="0" l="199" r="199" t="0"/>
          <a:stretch/>
        </p:blipFill>
        <p:spPr>
          <a:xfrm>
            <a:off x="5950713" y="2625400"/>
            <a:ext cx="2281003" cy="229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 rotWithShape="1">
          <a:blip r:embed="rId3">
            <a:alphaModFix/>
          </a:blip>
          <a:srcRect b="0" l="199" r="199" t="0"/>
          <a:stretch/>
        </p:blipFill>
        <p:spPr>
          <a:xfrm>
            <a:off x="912288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4">
            <a:alphaModFix/>
          </a:blip>
          <a:srcRect b="0" l="199" r="199" t="0"/>
          <a:stretch/>
        </p:blipFill>
        <p:spPr>
          <a:xfrm>
            <a:off x="3456563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Dijkstra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b="0" l="199" r="199" t="0"/>
          <a:stretch/>
        </p:blipFill>
        <p:spPr>
          <a:xfrm>
            <a:off x="912288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4">
            <a:alphaModFix/>
          </a:blip>
          <a:srcRect b="0" l="199" r="199" t="0"/>
          <a:stretch/>
        </p:blipFill>
        <p:spPr>
          <a:xfrm>
            <a:off x="3456563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 rotWithShape="1">
          <a:blip r:embed="rId5">
            <a:alphaModFix/>
          </a:blip>
          <a:srcRect b="0" l="199" r="199" t="0"/>
          <a:stretch/>
        </p:blipFill>
        <p:spPr>
          <a:xfrm>
            <a:off x="6000838" y="3286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6">
            <a:alphaModFix/>
          </a:blip>
          <a:srcRect b="0" l="199" r="199" t="0"/>
          <a:stretch/>
        </p:blipFill>
        <p:spPr>
          <a:xfrm>
            <a:off x="1012538" y="26757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7">
            <a:alphaModFix/>
          </a:blip>
          <a:srcRect b="0" l="199" r="199" t="0"/>
          <a:stretch/>
        </p:blipFill>
        <p:spPr>
          <a:xfrm>
            <a:off x="3556814" y="26757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8">
            <a:alphaModFix/>
          </a:blip>
          <a:srcRect b="0" l="199" r="199" t="0"/>
          <a:stretch/>
        </p:blipFill>
        <p:spPr>
          <a:xfrm>
            <a:off x="5950713" y="2625400"/>
            <a:ext cx="2281003" cy="229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0" l="199" r="199" t="0"/>
          <a:stretch/>
        </p:blipFill>
        <p:spPr>
          <a:xfrm>
            <a:off x="912288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 rotWithShape="1">
          <a:blip r:embed="rId4">
            <a:alphaModFix/>
          </a:blip>
          <a:srcRect b="0" l="199" r="199" t="0"/>
          <a:stretch/>
        </p:blipFill>
        <p:spPr>
          <a:xfrm>
            <a:off x="3456563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 rotWithShape="1">
          <a:blip r:embed="rId5">
            <a:alphaModFix/>
          </a:blip>
          <a:srcRect b="0" l="199" r="199" t="0"/>
          <a:stretch/>
        </p:blipFill>
        <p:spPr>
          <a:xfrm>
            <a:off x="6000838" y="3286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6">
            <a:alphaModFix/>
          </a:blip>
          <a:srcRect b="0" l="199" r="199" t="0"/>
          <a:stretch/>
        </p:blipFill>
        <p:spPr>
          <a:xfrm>
            <a:off x="1012538" y="26757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 rotWithShape="1">
          <a:blip r:embed="rId7">
            <a:alphaModFix/>
          </a:blip>
          <a:srcRect b="0" l="199" r="199" t="0"/>
          <a:stretch/>
        </p:blipFill>
        <p:spPr>
          <a:xfrm>
            <a:off x="3556814" y="26757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 rotWithShape="1">
          <a:blip r:embed="rId8">
            <a:alphaModFix/>
          </a:blip>
          <a:srcRect b="0" l="199" r="199" t="0"/>
          <a:stretch/>
        </p:blipFill>
        <p:spPr>
          <a:xfrm>
            <a:off x="5950713" y="2625400"/>
            <a:ext cx="2281003" cy="229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1"/>
          <p:cNvPicPr preferRelativeResize="0"/>
          <p:nvPr/>
        </p:nvPicPr>
        <p:blipFill rotWithShape="1">
          <a:blip r:embed="rId3">
            <a:alphaModFix/>
          </a:blip>
          <a:srcRect b="0" l="199" r="199" t="0"/>
          <a:stretch/>
        </p:blipFill>
        <p:spPr>
          <a:xfrm>
            <a:off x="912288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 rotWithShape="1">
          <a:blip r:embed="rId4">
            <a:alphaModFix/>
          </a:blip>
          <a:srcRect b="0" l="199" r="199" t="0"/>
          <a:stretch/>
        </p:blipFill>
        <p:spPr>
          <a:xfrm>
            <a:off x="3456563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 rotWithShape="1">
          <a:blip r:embed="rId5">
            <a:alphaModFix/>
          </a:blip>
          <a:srcRect b="0" l="199" r="199" t="0"/>
          <a:stretch/>
        </p:blipFill>
        <p:spPr>
          <a:xfrm>
            <a:off x="6000838" y="3286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 rotWithShape="1">
          <a:blip r:embed="rId6">
            <a:alphaModFix/>
          </a:blip>
          <a:srcRect b="0" l="199" r="199" t="0"/>
          <a:stretch/>
        </p:blipFill>
        <p:spPr>
          <a:xfrm>
            <a:off x="1012538" y="26757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 rotWithShape="1">
          <a:blip r:embed="rId7">
            <a:alphaModFix/>
          </a:blip>
          <a:srcRect b="0" l="199" r="199" t="0"/>
          <a:stretch/>
        </p:blipFill>
        <p:spPr>
          <a:xfrm>
            <a:off x="3556814" y="2675725"/>
            <a:ext cx="2180750" cy="21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 rotWithShape="1">
          <a:blip r:embed="rId8">
            <a:alphaModFix/>
          </a:blip>
          <a:srcRect b="0" l="199" r="199" t="0"/>
          <a:stretch/>
        </p:blipFill>
        <p:spPr>
          <a:xfrm>
            <a:off x="5950713" y="2625400"/>
            <a:ext cx="2281003" cy="229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Algoritma Pencarian Jalur</a:t>
            </a:r>
            <a:endParaRPr/>
          </a:p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Algoritma pencarian jalur, juga dikenal sebagai algoritma pencarian graf, adalah algoritma komputasi yang dirancang untuk menemukan jalur atau solusi dari satu titik ke titik lain dalam graf.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/>
          <p:cNvPicPr preferRelativeResize="0"/>
          <p:nvPr/>
        </p:nvPicPr>
        <p:blipFill rotWithShape="1">
          <a:blip r:embed="rId3">
            <a:alphaModFix/>
          </a:blip>
          <a:srcRect b="0" l="199" r="199" t="0"/>
          <a:stretch/>
        </p:blipFill>
        <p:spPr>
          <a:xfrm>
            <a:off x="912288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 rotWithShape="1">
          <a:blip r:embed="rId4">
            <a:alphaModFix/>
          </a:blip>
          <a:srcRect b="0" l="199" r="199" t="0"/>
          <a:stretch/>
        </p:blipFill>
        <p:spPr>
          <a:xfrm>
            <a:off x="3456563" y="227975"/>
            <a:ext cx="2381251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 rotWithShape="1">
          <a:blip r:embed="rId5">
            <a:alphaModFix/>
          </a:blip>
          <a:srcRect b="0" l="199" r="199" t="0"/>
          <a:stretch/>
        </p:blipFill>
        <p:spPr>
          <a:xfrm>
            <a:off x="6000838" y="328625"/>
            <a:ext cx="2180750" cy="218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Hasil </a:t>
            </a:r>
            <a:r>
              <a:rPr lang="en-GB"/>
              <a:t>Eksperimen</a:t>
            </a:r>
            <a:endParaRPr/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Kecepatan: Dijkstra (0) | A-Bintang (56).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Biaya</a:t>
            </a:r>
            <a:r>
              <a:rPr lang="en-GB" sz="1600"/>
              <a:t> Penempuhan: Dijkstra (5) | A-Bintang (0).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Node Penempuhan: Dijkstra (20) | A-Bintang (6).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Node Ditelusuri/Expand: Dijkstra (0) | A-Bintang (54).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Terimakasih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Algoritma Dijkstra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Algoritma Dijkstra adalah algoritma pencarian jalur atau rute yang digunakan untuk menemukan jalur terpendek dari satu node (simpul) ke semua node lain dalam graf yang berbobot.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Algoritma A-Bintang</a:t>
            </a:r>
            <a:endParaRPr/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A* (dibaca "A-Bintang") adalah algoritma pencarian jalur yang digunakan untuk menemukan jalur efektif dari satu simpul ke simpul tujuan dalam graf berbobot.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Perbedaan H</a:t>
            </a:r>
            <a:r>
              <a:rPr lang="en-GB"/>
              <a:t>euristik</a:t>
            </a:r>
            <a:endParaRPr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Kedua a</a:t>
            </a:r>
            <a:r>
              <a:rPr lang="en-GB" sz="1600"/>
              <a:t>lgoritma memiliki kesamaan.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Algoritma Dijkstra dalam penggunaan, hanya menggunakan biaya sejauh ini (</a:t>
            </a:r>
            <a:r>
              <a:rPr i="1" lang="en-GB" sz="1600"/>
              <a:t>g-value</a:t>
            </a:r>
            <a:r>
              <a:rPr lang="en-GB" sz="1600"/>
              <a:t>).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Sedangkan, Algoritma A-Bintang juga mempertimbangkan biaya estimasi dari node yang dicari ke node tujuan (</a:t>
            </a:r>
            <a:r>
              <a:rPr i="1" lang="en-GB" sz="1600"/>
              <a:t>h-value</a:t>
            </a:r>
            <a:r>
              <a:rPr lang="en-GB" sz="1600"/>
              <a:t>).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Heuristik </a:t>
            </a:r>
            <a:r>
              <a:rPr lang="en-GB"/>
              <a:t>Manhattan Distance</a:t>
            </a:r>
            <a:endParaRPr/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819150" y="2954325"/>
            <a:ext cx="7505700" cy="14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Penghitungan</a:t>
            </a:r>
            <a:r>
              <a:rPr lang="en-GB" sz="1600"/>
              <a:t> jarak dari satu node ke node lain yang bernilai positif.</a:t>
            </a:r>
            <a:endParaRPr sz="1600"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925" y="1860425"/>
            <a:ext cx="7086150" cy="7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Heuristik Dijkstra</a:t>
            </a:r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819150" y="2636775"/>
            <a:ext cx="7505700" cy="18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Hanya menggunakan biaya sejauh ini (</a:t>
            </a:r>
            <a:r>
              <a:rPr i="1" lang="en-GB" sz="1600"/>
              <a:t>g-value</a:t>
            </a:r>
            <a:r>
              <a:rPr lang="en-GB" sz="1600"/>
              <a:t>).</a:t>
            </a:r>
            <a:endParaRPr sz="1600"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675" y="1912850"/>
            <a:ext cx="36766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Heuristik Dijkstra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819150" y="2636775"/>
            <a:ext cx="7505700" cy="18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Menggunakan biaya </a:t>
            </a:r>
            <a:r>
              <a:rPr lang="en-GB" sz="1600"/>
              <a:t>sejauh</a:t>
            </a:r>
            <a:r>
              <a:rPr lang="en-GB" sz="1600"/>
              <a:t> ini (</a:t>
            </a:r>
            <a:r>
              <a:rPr i="1" lang="en-GB" sz="1600"/>
              <a:t>g-value</a:t>
            </a:r>
            <a:r>
              <a:rPr lang="en-GB" sz="1600"/>
              <a:t>) ditambah biaya estimasi ke tujuan (</a:t>
            </a:r>
            <a:r>
              <a:rPr i="1" lang="en-GB" sz="1600"/>
              <a:t>h-value</a:t>
            </a:r>
            <a:r>
              <a:rPr lang="en-GB" sz="1600"/>
              <a:t>).</a:t>
            </a:r>
            <a:endParaRPr sz="1600"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/>
          </a:blip>
          <a:srcRect b="6148" l="0" r="0" t="6139"/>
          <a:stretch/>
        </p:blipFill>
        <p:spPr>
          <a:xfrm>
            <a:off x="2733675" y="1912850"/>
            <a:ext cx="36766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A-Bintang</a:t>
            </a:r>
            <a:endParaRPr/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Expand. Masukan ke himpunan </a:t>
            </a:r>
            <a:r>
              <a:rPr i="1" lang="en-GB" sz="1600"/>
              <a:t>frontier</a:t>
            </a:r>
            <a:r>
              <a:rPr lang="en-GB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Hitung heuristik (</a:t>
            </a:r>
            <a:r>
              <a:rPr i="1" lang="en-GB" sz="1600"/>
              <a:t>f-value</a:t>
            </a:r>
            <a:r>
              <a:rPr lang="en-GB" sz="1600"/>
              <a:t> = </a:t>
            </a:r>
            <a:r>
              <a:rPr i="1" lang="en-GB" sz="1600"/>
              <a:t>g-value</a:t>
            </a:r>
            <a:r>
              <a:rPr lang="en-GB" sz="1600"/>
              <a:t> + </a:t>
            </a:r>
            <a:r>
              <a:rPr i="1" lang="en-GB" sz="1600"/>
              <a:t>h-value</a:t>
            </a:r>
            <a:r>
              <a:rPr lang="en-GB" sz="1600"/>
              <a:t>) lalu inisialisasi.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Pilih simpul terbaik, dengan nilai </a:t>
            </a:r>
            <a:r>
              <a:rPr i="1" lang="en-GB" sz="1600"/>
              <a:t>f-value</a:t>
            </a:r>
            <a:r>
              <a:rPr lang="en-GB" sz="1600"/>
              <a:t> terendah. Masukan ke himpunan </a:t>
            </a:r>
            <a:r>
              <a:rPr i="1" lang="en-GB" sz="1600"/>
              <a:t>reached</a:t>
            </a:r>
            <a:r>
              <a:rPr lang="en-GB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Cek simpul pilihan apakah ditemukan. </a:t>
            </a:r>
            <a:r>
              <a:rPr lang="en-GB" sz="1600"/>
              <a:t>Terminasi</a:t>
            </a:r>
            <a:r>
              <a:rPr lang="en-GB" sz="1600"/>
              <a:t> jika ditemukan.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Ulang langkah 1-4.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Hasil terminasi </a:t>
            </a:r>
            <a:r>
              <a:rPr lang="en-GB" sz="1600"/>
              <a:t>ditelusuri</a:t>
            </a:r>
            <a:r>
              <a:rPr lang="en-GB" sz="1600"/>
              <a:t> kembali hingga ke node awal. Jika tidak ada hasil, maka pencarian jalur dikatakan gagal.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